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  <p:sldMasterId id="2147483677" r:id="rId2"/>
  </p:sldMasterIdLst>
  <p:notesMasterIdLst>
    <p:notesMasterId r:id="rId4"/>
  </p:notesMasterIdLst>
  <p:handoutMasterIdLst>
    <p:handoutMasterId r:id="rId5"/>
  </p:handoutMasterIdLst>
  <p:sldIdLst>
    <p:sldId id="4364" r:id="rId3"/>
  </p:sldIdLst>
  <p:sldSz cx="12192000" cy="6858000"/>
  <p:notesSz cx="6858000" cy="9144000"/>
  <p:embeddedFontLst>
    <p:embeddedFont>
      <p:font typeface="Calibri" panose="020F0502020204030204" pitchFamily="34" charset="0"/>
      <p:regular r:id="rId6"/>
      <p:bold r:id="rId7"/>
      <p:italic r:id="rId8"/>
      <p:boldItalic r:id="rId9"/>
    </p:embeddedFont>
    <p:embeddedFont>
      <p:font typeface="Montserrat" panose="00000500000000000000" pitchFamily="2" charset="0"/>
      <p:regular r:id="rId10"/>
      <p:bold r:id="rId11"/>
      <p:italic r:id="rId12"/>
      <p:boldItalic r:id="rId13"/>
    </p:embeddedFont>
    <p:embeddedFont>
      <p:font typeface="Montserrat SemiBold" panose="00000700000000000000" pitchFamily="2" charset="0"/>
      <p:regular r:id="rId14"/>
      <p:bold r:id="rId15"/>
      <p:italic r:id="rId16"/>
      <p:boldItalic r:id="rId17"/>
    </p:embeddedFont>
  </p:embeddedFontLst>
  <p:defaultTextStyle>
    <a:defPPr>
      <a:defRPr lang="es-MX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ción predeterminada" id="{73F73869-F903-4A17-B19F-D74134AA5806}">
          <p14:sldIdLst>
            <p14:sldId id="4364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C945A"/>
    <a:srgbClr val="DEC9A2"/>
    <a:srgbClr val="6A1C32"/>
    <a:srgbClr val="245C4F"/>
    <a:srgbClr val="6E152E"/>
    <a:srgbClr val="A42145"/>
    <a:srgbClr val="404040"/>
    <a:srgbClr val="691B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000" autoAdjust="0"/>
    <p:restoredTop sz="94249" autoAdjust="0"/>
  </p:normalViewPr>
  <p:slideViewPr>
    <p:cSldViewPr snapToGrid="0" snapToObjects="1">
      <p:cViewPr varScale="1">
        <p:scale>
          <a:sx n="72" d="100"/>
          <a:sy n="72" d="100"/>
        </p:scale>
        <p:origin x="864" y="6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3" d="100"/>
          <a:sy n="93" d="100"/>
        </p:scale>
        <p:origin x="2576" y="2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3.fntdata"/><Relationship Id="rId13" Type="http://schemas.openxmlformats.org/officeDocument/2006/relationships/font" Target="fonts/font8.fntdata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font" Target="fonts/font2.fntdata"/><Relationship Id="rId12" Type="http://schemas.openxmlformats.org/officeDocument/2006/relationships/font" Target="fonts/font7.fntdata"/><Relationship Id="rId17" Type="http://schemas.openxmlformats.org/officeDocument/2006/relationships/font" Target="fonts/font12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11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1.fntdata"/><Relationship Id="rId11" Type="http://schemas.openxmlformats.org/officeDocument/2006/relationships/font" Target="fonts/font6.fntdata"/><Relationship Id="rId5" Type="http://schemas.openxmlformats.org/officeDocument/2006/relationships/handoutMaster" Target="handoutMasters/handoutMaster1.xml"/><Relationship Id="rId15" Type="http://schemas.openxmlformats.org/officeDocument/2006/relationships/font" Target="fonts/font10.fntdata"/><Relationship Id="rId10" Type="http://schemas.openxmlformats.org/officeDocument/2006/relationships/font" Target="fonts/font5.fntdata"/><Relationship Id="rId19" Type="http://schemas.openxmlformats.org/officeDocument/2006/relationships/viewProps" Target="viewProps.xml"/><Relationship Id="rId4" Type="http://schemas.openxmlformats.org/officeDocument/2006/relationships/notesMaster" Target="notesMasters/notesMaster1.xml"/><Relationship Id="rId9" Type="http://schemas.openxmlformats.org/officeDocument/2006/relationships/font" Target="fonts/font4.fntdata"/><Relationship Id="rId14" Type="http://schemas.openxmlformats.org/officeDocument/2006/relationships/font" Target="fonts/font9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7927D54E-8C2E-5140-8C91-3FEA4A3AB80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F2D13BB7-3677-894F-9A14-A006787831D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5092CE-056A-8E4F-AA38-7AF6D4E38A72}" type="datetimeFigureOut">
              <a:rPr lang="es-MX" smtClean="0"/>
              <a:t>23/05/2023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21DC28EA-8CAC-E143-B39A-5889FAF7299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68C73B85-DAD0-4144-A9F5-B99516FD338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83F5F3-A0C0-064E-A21B-3D52FC9E23D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9539755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0E016B-CAC3-6B4C-90C0-D7AA6A747DA3}" type="datetimeFigureOut">
              <a:rPr lang="es-MX" smtClean="0"/>
              <a:t>23/05/2023</a:t>
            </a:fld>
            <a:endParaRPr lang="es-MX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MX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BF3107-FFE8-3645-B89F-777090C37BF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1989042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apositiva de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7955F23-1D39-834E-A409-9AC17BD768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8DF0E-90BF-EC4E-8934-156187A1162F}" type="datetimeFigureOut">
              <a:rPr lang="es-MX" smtClean="0"/>
              <a:t>23/05/2023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C415F7B-CE6E-6D4A-B5AB-BDDDCD956C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AEF8AF7-5DF2-EB49-AC54-6BEB41FC7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7609FFF5-262F-BE4B-9727-825EDD3DA8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3220" y="2013745"/>
            <a:ext cx="11465560" cy="1325563"/>
          </a:xfrm>
          <a:prstGeom prst="rect">
            <a:avLst/>
          </a:prstGeom>
          <a:noFill/>
        </p:spPr>
        <p:txBody>
          <a:bodyPr/>
          <a:lstStyle>
            <a:lvl1pPr algn="ctr">
              <a:defRPr b="0" i="0">
                <a:solidFill>
                  <a:srgbClr val="DEC9A2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  <a:br>
              <a:rPr lang="es-ES" dirty="0"/>
            </a:br>
            <a:r>
              <a:rPr lang="es-ES" dirty="0"/>
              <a:t>LOREM IPSUM</a:t>
            </a:r>
            <a:endParaRPr lang="es-MX" dirty="0"/>
          </a:p>
        </p:txBody>
      </p:sp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37BDC73D-88AC-3D46-B0FC-8933DC5B58A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63220" y="3518693"/>
            <a:ext cx="11465560" cy="113792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400" b="0" i="0">
                <a:solidFill>
                  <a:schemeClr val="bg1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</a:p>
        </p:txBody>
      </p:sp>
    </p:spTree>
    <p:extLst>
      <p:ext uri="{BB962C8B-B14F-4D97-AF65-F5344CB8AC3E}">
        <p14:creationId xmlns:p14="http://schemas.microsoft.com/office/powerpoint/2010/main" val="19164162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Encabezado de secció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A5DCD591-614A-7548-8788-7FD7534F105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96560" y="996581"/>
            <a:ext cx="5720080" cy="2852737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4400" b="1" i="0">
                <a:solidFill>
                  <a:srgbClr val="6E152E"/>
                </a:solidFill>
                <a:latin typeface="Montserrat SemiBold" pitchFamily="2" charset="77"/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s-MX" dirty="0"/>
          </a:p>
        </p:txBody>
      </p:sp>
      <p:sp>
        <p:nvSpPr>
          <p:cNvPr id="9" name="Marcador de fecha 3">
            <a:extLst>
              <a:ext uri="{FF2B5EF4-FFF2-40B4-BE49-F238E27FC236}">
                <a16:creationId xmlns:a16="http://schemas.microsoft.com/office/drawing/2014/main" id="{33049571-67D9-7C4A-95BE-A7944144561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</p:spPr>
        <p:txBody>
          <a:bodyPr/>
          <a:lstStyle/>
          <a:p>
            <a:fld id="{62B8DF0E-90BF-EC4E-8934-156187A1162F}" type="datetimeFigureOut">
              <a:rPr lang="es-MX" smtClean="0"/>
              <a:t>23/05/2023</a:t>
            </a:fld>
            <a:endParaRPr lang="es-MX"/>
          </a:p>
        </p:txBody>
      </p:sp>
      <p:sp>
        <p:nvSpPr>
          <p:cNvPr id="10" name="Marcador de pie de página 4">
            <a:extLst>
              <a:ext uri="{FF2B5EF4-FFF2-40B4-BE49-F238E27FC236}">
                <a16:creationId xmlns:a16="http://schemas.microsoft.com/office/drawing/2014/main" id="{4666AA57-9D0D-3640-9528-8B3DEDC6C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</p:spPr>
        <p:txBody>
          <a:bodyPr/>
          <a:lstStyle/>
          <a:p>
            <a:endParaRPr lang="es-MX"/>
          </a:p>
        </p:txBody>
      </p:sp>
      <p:sp>
        <p:nvSpPr>
          <p:cNvPr id="11" name="Marcador de número de diapositiva 5">
            <a:extLst>
              <a:ext uri="{FF2B5EF4-FFF2-40B4-BE49-F238E27FC236}">
                <a16:creationId xmlns:a16="http://schemas.microsoft.com/office/drawing/2014/main" id="{BFB13A88-D95D-D640-A28D-F449DDA4C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</p:spPr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0389748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FCE891-2873-1849-A37C-A2CF6D30A7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20937"/>
            <a:ext cx="11424920" cy="683981"/>
          </a:xfrm>
          <a:prstGeom prst="rect">
            <a:avLst/>
          </a:prstGeom>
          <a:noFill/>
        </p:spPr>
        <p:txBody>
          <a:bodyPr/>
          <a:lstStyle>
            <a:lvl1pPr algn="l">
              <a:defRPr sz="2800" b="0" i="0">
                <a:solidFill>
                  <a:srgbClr val="6E152E"/>
                </a:solidFill>
                <a:latin typeface="Montserrat SemiBold" panose="00000700000000000000" pitchFamily="2" charset="0"/>
              </a:defRPr>
            </a:lvl1pPr>
          </a:lstStyle>
          <a:p>
            <a:endParaRPr lang="es-MX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FA68CFE-9BDE-AC4E-8BE5-D2C5E6BBFBD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81002" y="2072640"/>
            <a:ext cx="5532119" cy="410432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 b="0" i="0">
                <a:solidFill>
                  <a:srgbClr val="404040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0925D57-13C7-9F4C-8624-F76047773E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8DF0E-90BF-EC4E-8934-156187A1162F}" type="datetimeFigureOut">
              <a:rPr lang="es-MX" smtClean="0"/>
              <a:t>23/05/2023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234E0C4-F0C1-0847-AC2A-7AC9F10BD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57F4766-DB6B-3D42-A920-905F1728E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/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34669C8D-E6AE-DD4A-AC37-D27A5118864B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233160" y="2072640"/>
            <a:ext cx="5572760" cy="410432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 b="0" i="0">
                <a:solidFill>
                  <a:srgbClr val="404040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2190A933-EECE-E336-4D4F-AB525519311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32899" y="253995"/>
            <a:ext cx="2760137" cy="571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6473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magen que contiene Interfaz de usuario gráfica&#10;&#10;Descripción generada automáticamente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762" t="4975" r="7917" b="86479"/>
          <a:stretch/>
        </p:blipFill>
        <p:spPr bwMode="auto">
          <a:xfrm>
            <a:off x="6746327" y="364253"/>
            <a:ext cx="4656000" cy="161134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37" name="Conector recto 36">
            <a:extLst>
              <a:ext uri="{FF2B5EF4-FFF2-40B4-BE49-F238E27FC236}">
                <a16:creationId xmlns:a16="http://schemas.microsoft.com/office/drawing/2014/main" id="{04CD1B06-9E46-4970-9C3E-7F36715EE690}"/>
              </a:ext>
            </a:extLst>
          </p:cNvPr>
          <p:cNvCxnSpPr>
            <a:cxnSpLocks/>
          </p:cNvCxnSpPr>
          <p:nvPr/>
        </p:nvCxnSpPr>
        <p:spPr>
          <a:xfrm flipH="1">
            <a:off x="3088640" y="5745480"/>
            <a:ext cx="9120000" cy="0"/>
          </a:xfrm>
          <a:prstGeom prst="line">
            <a:avLst/>
          </a:prstGeom>
          <a:ln w="76200">
            <a:solidFill>
              <a:srgbClr val="6E152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ector recto 38">
            <a:extLst>
              <a:ext uri="{FF2B5EF4-FFF2-40B4-BE49-F238E27FC236}">
                <a16:creationId xmlns:a16="http://schemas.microsoft.com/office/drawing/2014/main" id="{4CD3BA88-C64C-4AF4-B7DF-DC48CFC801A1}"/>
              </a:ext>
            </a:extLst>
          </p:cNvPr>
          <p:cNvCxnSpPr>
            <a:cxnSpLocks/>
          </p:cNvCxnSpPr>
          <p:nvPr/>
        </p:nvCxnSpPr>
        <p:spPr>
          <a:xfrm flipH="1">
            <a:off x="1731264" y="5934456"/>
            <a:ext cx="10477376" cy="0"/>
          </a:xfrm>
          <a:prstGeom prst="line">
            <a:avLst/>
          </a:prstGeom>
          <a:ln w="76200">
            <a:solidFill>
              <a:srgbClr val="C398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agen 8">
            <a:extLst>
              <a:ext uri="{FF2B5EF4-FFF2-40B4-BE49-F238E27FC236}">
                <a16:creationId xmlns:a16="http://schemas.microsoft.com/office/drawing/2014/main" id="{3BC70E91-B7D2-CF4E-B03D-B62DE16CF80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3127" y="633239"/>
            <a:ext cx="5683200" cy="106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2229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.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278640C5-4EC8-4B84-8475-260806347524}"/>
              </a:ext>
            </a:extLst>
          </p:cNvPr>
          <p:cNvSpPr txBox="1"/>
          <p:nvPr/>
        </p:nvSpPr>
        <p:spPr>
          <a:xfrm>
            <a:off x="1" y="-39194"/>
            <a:ext cx="927233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s-MX" sz="1800" dirty="0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B1333B6B-F580-482D-82C9-FDA577A1A0AD}"/>
              </a:ext>
            </a:extLst>
          </p:cNvPr>
          <p:cNvSpPr/>
          <p:nvPr userDrawn="1"/>
        </p:nvSpPr>
        <p:spPr>
          <a:xfrm>
            <a:off x="9272338" y="-24384"/>
            <a:ext cx="2919663" cy="609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180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3BC70E91-B7D2-CF4E-B03D-B62DE16CF80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09537" y="412364"/>
            <a:ext cx="5683200" cy="1065600"/>
          </a:xfrm>
          <a:prstGeom prst="rect">
            <a:avLst/>
          </a:prstGeom>
        </p:spPr>
      </p:pic>
      <p:sp>
        <p:nvSpPr>
          <p:cNvPr id="9" name="Rectángulo 8"/>
          <p:cNvSpPr/>
          <p:nvPr userDrawn="1"/>
        </p:nvSpPr>
        <p:spPr>
          <a:xfrm>
            <a:off x="3472069" y="4910094"/>
            <a:ext cx="8721600" cy="687600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869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s-MX" sz="1800"/>
          </a:p>
        </p:txBody>
      </p:sp>
    </p:spTree>
    <p:extLst>
      <p:ext uri="{BB962C8B-B14F-4D97-AF65-F5344CB8AC3E}">
        <p14:creationId xmlns:p14="http://schemas.microsoft.com/office/powerpoint/2010/main" val="42859747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1.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489513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818460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g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7.png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A6CB96C-1C06-3B44-8615-D726F4477E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B8DF0E-90BF-EC4E-8934-156187A1162F}" type="datetimeFigureOut">
              <a:rPr lang="es-MX" smtClean="0"/>
              <a:t>23/05/2023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13D1A4B-ADA7-7043-82FA-F7032EB177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802CF53-648D-B74F-A473-B4CC8BB23A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19739B-ACC7-1A4E-906B-A9546BA1AB7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284721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64" r:id="rId2"/>
    <p:sldLayoutId id="2147483650" r:id="rId3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 userDrawn="1"/>
        </p:nvSpPr>
        <p:spPr>
          <a:xfrm>
            <a:off x="0" y="635"/>
            <a:ext cx="7920000" cy="496800"/>
          </a:xfrm>
          <a:prstGeom prst="rect">
            <a:avLst/>
          </a:prstGeom>
          <a:blipFill dpi="0"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869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s-MX" sz="180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3BC70E91-B7D2-CF4E-B03D-B62DE16CF8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5566" b="17215"/>
          <a:stretch/>
        </p:blipFill>
        <p:spPr>
          <a:xfrm>
            <a:off x="7928800" y="0"/>
            <a:ext cx="4272000" cy="538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792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24 Rectángulo">
            <a:extLst>
              <a:ext uri="{FF2B5EF4-FFF2-40B4-BE49-F238E27FC236}">
                <a16:creationId xmlns:a16="http://schemas.microsoft.com/office/drawing/2014/main" id="{ADF474B6-6FB2-6E82-06BD-CDEADB5559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9295" y="413049"/>
            <a:ext cx="5780116" cy="1342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08000" tIns="58761" rIns="108000" bIns="58761" anchor="t">
            <a:spAutoFit/>
          </a:bodyPr>
          <a:lstStyle/>
          <a:p>
            <a:pPr marL="0" marR="0" lvl="1" indent="0" algn="just" defTabSz="218062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3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Características de la obra:</a:t>
            </a:r>
          </a:p>
          <a:p>
            <a:pPr marL="179388" marR="0" lvl="1" indent="-179388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s-MX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/>
                <a:ea typeface="+mn-ea"/>
                <a:cs typeface="Arial" pitchFamily="34"/>
              </a:rPr>
              <a:t>Construcción de un PSV km 16+000 Caleras de Ameche sobre la autopista Querétaro – Irapuato MÉX-045D, la superestructura esta formada de 2 claros de 30.7 m., trabes AASHTO tipo IV, se formaron dos cuerpos que alojan dos carriles de circulación y calles laterales con retornos.</a:t>
            </a:r>
            <a:endParaRPr kumimoji="0" lang="es-MX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" pitchFamily="2"/>
              <a:ea typeface="+mn-ea"/>
              <a:cs typeface="+mn-cs"/>
            </a:endParaRPr>
          </a:p>
        </p:txBody>
      </p:sp>
      <p:sp>
        <p:nvSpPr>
          <p:cNvPr id="24" name="Text Box 5">
            <a:extLst>
              <a:ext uri="{FF2B5EF4-FFF2-40B4-BE49-F238E27FC236}">
                <a16:creationId xmlns:a16="http://schemas.microsoft.com/office/drawing/2014/main" id="{846033E8-483C-EE32-6918-86A7BC4CBF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47429" y="4459707"/>
            <a:ext cx="5381990" cy="14300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52775" rIns="62332" bIns="52775">
            <a:spAutoFit/>
          </a:bodyPr>
          <a:lstStyle/>
          <a:p>
            <a:pPr marL="85725" marR="0" lvl="1" indent="-85725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/>
            </a:pPr>
            <a:r>
              <a:rPr kumimoji="0" lang="es-MX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Beneficios:</a:t>
            </a:r>
          </a:p>
          <a:p>
            <a:pPr marL="85725" marR="0" lvl="1" indent="-85725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/>
            </a:pPr>
            <a:endParaRPr kumimoji="0" lang="es-MX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  <a:p>
            <a:pPr marL="179388" marR="0" lvl="0" indent="-179388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MX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Ahorro en tiempo: </a:t>
            </a:r>
            <a:r>
              <a:rPr kumimoji="0" lang="es-MX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5 minutos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  <a:p>
            <a:pPr marL="179388" marR="0" lvl="1" indent="-179388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MX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Población beneficiada: </a:t>
            </a:r>
            <a:r>
              <a:rPr kumimoji="0" lang="es-MX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itchFamily="2"/>
                <a:ea typeface="+mn-ea"/>
                <a:cs typeface="+mn-cs"/>
              </a:rPr>
              <a:t>100,000 habitantes de Apaseo el Grande.</a:t>
            </a:r>
          </a:p>
          <a:p>
            <a:pPr marL="179388" marR="0" lvl="1" indent="-179388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s-MX" sz="7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  <a:p>
            <a:pPr marL="179388" marR="0" lvl="1" indent="-179388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MX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Empleos directos</a:t>
            </a:r>
            <a:r>
              <a:rPr kumimoji="0" lang="es-MX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: </a:t>
            </a:r>
            <a:r>
              <a:rPr kumimoji="0" lang="es-MX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/>
                <a:ea typeface="+mn-ea"/>
                <a:cs typeface="+mn-cs"/>
              </a:rPr>
              <a:t>319</a:t>
            </a:r>
          </a:p>
          <a:p>
            <a:pPr marL="179388" marR="0" lvl="1" indent="-179388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MX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Empleos indirectos</a:t>
            </a:r>
            <a:r>
              <a:rPr kumimoji="0" lang="es-MX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: </a:t>
            </a:r>
            <a:r>
              <a:rPr kumimoji="0" lang="es-MX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/>
                <a:ea typeface="+mn-ea"/>
                <a:cs typeface="+mn-cs"/>
              </a:rPr>
              <a:t>1,276</a:t>
            </a:r>
            <a:endParaRPr kumimoji="0" lang="es-MX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</p:txBody>
      </p:sp>
      <p:graphicFrame>
        <p:nvGraphicFramePr>
          <p:cNvPr id="25" name="Tabla 24">
            <a:extLst>
              <a:ext uri="{FF2B5EF4-FFF2-40B4-BE49-F238E27FC236}">
                <a16:creationId xmlns:a16="http://schemas.microsoft.com/office/drawing/2014/main" id="{772F640A-9210-3D75-E4CB-6813EBE70548}"/>
              </a:ext>
            </a:extLst>
          </p:cNvPr>
          <p:cNvGraphicFramePr>
            <a:graphicFrameLocks noGrp="1"/>
          </p:cNvGraphicFramePr>
          <p:nvPr/>
        </p:nvGraphicFramePr>
        <p:xfrm>
          <a:off x="338622" y="1696022"/>
          <a:ext cx="5833128" cy="2119442"/>
        </p:xfrm>
        <a:graphic>
          <a:graphicData uri="http://schemas.openxmlformats.org/drawingml/2006/table">
            <a:tbl>
              <a:tblPr/>
              <a:tblGrid>
                <a:gridCol w="19180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795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355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13498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</a:rPr>
                        <a:t>PERIODO DE EJECUCIÓN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62113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</a:rPr>
                        <a:t>Inicio: </a:t>
                      </a:r>
                    </a:p>
                    <a:p>
                      <a:pPr marL="0" algn="ctr" defTabSz="914377" rtl="0" eaLnBrk="1" fontAlgn="ctr" latinLnBrk="0" hangingPunct="1"/>
                      <a:r>
                        <a:rPr lang="es-MX" sz="1100" b="1" i="0" u="none" strike="noStrike" kern="1200" dirty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Ago-2017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62113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</a:rPr>
                        <a:t>Término: </a:t>
                      </a:r>
                    </a:p>
                    <a:p>
                      <a:pPr algn="ctr" rtl="0" fontAlgn="ctr"/>
                      <a:r>
                        <a:rPr lang="es-MX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</a:rPr>
                        <a:t>Nov-2019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62113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2107432"/>
                  </a:ext>
                </a:extLst>
              </a:tr>
              <a:tr h="413498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MONTO Y META TOTAL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EC9A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161.5 </a:t>
                      </a:r>
                      <a:r>
                        <a:rPr lang="es-MX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mdp</a:t>
                      </a:r>
                      <a:endParaRPr lang="es-MX" sz="1100" b="1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EC9A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1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PSV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EC9A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0910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EJERCICIO FISCAL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ASIGNACIÓN            (</a:t>
                      </a:r>
                      <a:r>
                        <a:rPr lang="es-MX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mdp</a:t>
                      </a:r>
                      <a:r>
                        <a:rPr lang="es-MX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META </a:t>
                      </a:r>
                    </a:p>
                    <a:p>
                      <a:pPr algn="ctr" rtl="0" fontAlgn="ctr"/>
                      <a:r>
                        <a:rPr lang="es-MX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(km - estructura)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90910">
                <a:tc>
                  <a:txBody>
                    <a:bodyPr/>
                    <a:lstStyle/>
                    <a:p>
                      <a:pPr algn="l" rtl="0" fontAlgn="ctr"/>
                      <a:r>
                        <a:rPr lang="es-MX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Hasta 2022</a:t>
                      </a:r>
                    </a:p>
                  </a:txBody>
                  <a:tcPr marL="108000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fontAlgn="ctr" latinLnBrk="0" hangingPunct="1"/>
                      <a:r>
                        <a:rPr lang="es-MX" sz="11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161.5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100" b="1" i="0" u="none" strike="noStrike" dirty="0">
                          <a:solidFill>
                            <a:srgbClr val="000000"/>
                          </a:solidFill>
                          <a:latin typeface="Montserrat" pitchFamily="2"/>
                        </a:rPr>
                        <a:t>PSV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5313">
                <a:tc>
                  <a:txBody>
                    <a:bodyPr/>
                    <a:lstStyle/>
                    <a:p>
                      <a:pPr algn="l" rtl="0" fontAlgn="ctr"/>
                      <a:r>
                        <a:rPr lang="es-MX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PEF 2023</a:t>
                      </a:r>
                    </a:p>
                  </a:txBody>
                  <a:tcPr marL="108000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100" b="1" i="0" u="none" strike="noStrike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0.0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100" b="1" i="0" u="none" strike="noStrike" dirty="0">
                          <a:solidFill>
                            <a:srgbClr val="000000"/>
                          </a:solidFill>
                          <a:latin typeface="Montserrat" pitchFamily="2"/>
                        </a:rPr>
                        <a:t>-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5313">
                <a:tc>
                  <a:txBody>
                    <a:bodyPr/>
                    <a:lstStyle/>
                    <a:p>
                      <a:pPr algn="l" rtl="0" fontAlgn="ctr"/>
                      <a:r>
                        <a:rPr lang="es-MX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Posterior a 2023</a:t>
                      </a:r>
                    </a:p>
                  </a:txBody>
                  <a:tcPr marL="108000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100" b="1" i="0" u="none" strike="noStrike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0.0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 fontAlgn="ctr"/>
                      <a:r>
                        <a:rPr lang="es-MX" sz="1100" b="1" i="0" u="none" strike="noStrike" dirty="0">
                          <a:solidFill>
                            <a:srgbClr val="000000"/>
                          </a:solidFill>
                          <a:latin typeface="Montserrat" pitchFamily="2"/>
                        </a:rPr>
                        <a:t>-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26" name="Tabla 25">
            <a:extLst>
              <a:ext uri="{FF2B5EF4-FFF2-40B4-BE49-F238E27FC236}">
                <a16:creationId xmlns:a16="http://schemas.microsoft.com/office/drawing/2014/main" id="{6574083B-80D9-5307-89BD-20AD487D79C3}"/>
              </a:ext>
            </a:extLst>
          </p:cNvPr>
          <p:cNvGraphicFramePr>
            <a:graphicFrameLocks noGrp="1"/>
          </p:cNvGraphicFramePr>
          <p:nvPr/>
        </p:nvGraphicFramePr>
        <p:xfrm>
          <a:off x="2209871" y="3921856"/>
          <a:ext cx="2298518" cy="827508"/>
        </p:xfrm>
        <a:graphic>
          <a:graphicData uri="http://schemas.openxmlformats.org/drawingml/2006/table">
            <a:tbl>
              <a:tblPr/>
              <a:tblGrid>
                <a:gridCol w="13134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850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5836">
                <a:tc gridSpan="2">
                  <a:txBody>
                    <a:bodyPr/>
                    <a:lstStyle/>
                    <a:p>
                      <a:pPr lvl="0" algn="ctr" rtl="0" fontAlgn="ctr"/>
                      <a:r>
                        <a:rPr lang="es-MX" sz="1200" b="1" i="0" u="none" strike="noStrike" kern="0" baseline="0" dirty="0">
                          <a:solidFill>
                            <a:srgbClr val="FFFFFF"/>
                          </a:solidFill>
                          <a:effectLst>
                            <a:outerShdw dist="38096" dir="2700000">
                              <a:srgbClr val="000000"/>
                            </a:outerShdw>
                          </a:effectLst>
                          <a:latin typeface="Montserrat" pitchFamily="2"/>
                        </a:rPr>
                        <a:t>Avance Global (%)</a:t>
                      </a:r>
                      <a:endParaRPr lang="es-MX" sz="1200" kern="0" dirty="0">
                        <a:solidFill>
                          <a:srgbClr val="000000"/>
                        </a:solidFill>
                        <a:latin typeface="Montserrat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62113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just" rtl="0" fontAlgn="ctr"/>
                      <a:endParaRPr lang="es-MX" sz="1200" kern="0" dirty="0">
                        <a:solidFill>
                          <a:schemeClr val="tx1"/>
                        </a:solidFill>
                        <a:latin typeface="Montserrat" panose="0000050000000000000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66141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6857882"/>
                  </a:ext>
                </a:extLst>
              </a:tr>
              <a:tr h="275836">
                <a:tc>
                  <a:txBody>
                    <a:bodyPr/>
                    <a:lstStyle/>
                    <a:p>
                      <a:pPr algn="l" rtl="0" fontAlgn="ctr"/>
                      <a:r>
                        <a:rPr lang="es-MX" sz="1100" kern="0" dirty="0">
                          <a:solidFill>
                            <a:schemeClr val="tx1"/>
                          </a:solidFill>
                          <a:latin typeface="Montserrat" panose="00000500000000000000"/>
                          <a:ea typeface="+mn-ea"/>
                          <a:cs typeface="+mn-cs"/>
                        </a:rPr>
                        <a:t>Avance físico: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100" b="1" i="0" u="none" strike="noStrike" baseline="0" dirty="0">
                          <a:solidFill>
                            <a:schemeClr val="tx1"/>
                          </a:solidFill>
                          <a:effectLst/>
                          <a:latin typeface="Montserrat"/>
                        </a:rPr>
                        <a:t>100.0</a:t>
                      </a:r>
                      <a:endParaRPr lang="es-MX" sz="1100" b="1" i="0" u="none" strike="noStrike" dirty="0">
                        <a:solidFill>
                          <a:schemeClr val="tx1"/>
                        </a:solidFill>
                        <a:effectLst/>
                        <a:latin typeface="Montserrat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5836">
                <a:tc>
                  <a:txBody>
                    <a:bodyPr/>
                    <a:lstStyle/>
                    <a:p>
                      <a:pPr algn="l" rtl="0" fontAlgn="ctr"/>
                      <a:r>
                        <a:rPr lang="es-MX" sz="1100" kern="0" dirty="0">
                          <a:solidFill>
                            <a:schemeClr val="tx1"/>
                          </a:solidFill>
                          <a:latin typeface="Montserrat" panose="00000500000000000000"/>
                          <a:ea typeface="+mn-ea"/>
                          <a:cs typeface="+mn-cs"/>
                        </a:rPr>
                        <a:t>Avance financiero: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100" b="1" dirty="0">
                          <a:solidFill>
                            <a:schemeClr val="tx1"/>
                          </a:solidFill>
                          <a:latin typeface="Montserrat"/>
                          <a:ea typeface="Calibri" pitchFamily="34" charset="0"/>
                          <a:cs typeface="Times New Roman" pitchFamily="18" charset="0"/>
                        </a:rPr>
                        <a:t>100.0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40" name="Tabla 10">
            <a:extLst>
              <a:ext uri="{FF2B5EF4-FFF2-40B4-BE49-F238E27FC236}">
                <a16:creationId xmlns:a16="http://schemas.microsoft.com/office/drawing/2014/main" id="{B6549A4C-6DB5-23BE-105D-C0E240F5608F}"/>
              </a:ext>
            </a:extLst>
          </p:cNvPr>
          <p:cNvGraphicFramePr>
            <a:graphicFrameLocks noGrp="1"/>
          </p:cNvGraphicFramePr>
          <p:nvPr/>
        </p:nvGraphicFramePr>
        <p:xfrm>
          <a:off x="1129830" y="4806735"/>
          <a:ext cx="4324900" cy="1721070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2129480">
                  <a:extLst>
                    <a:ext uri="{9D8B030D-6E8A-4147-A177-3AD203B41FA5}">
                      <a16:colId xmlns:a16="http://schemas.microsoft.com/office/drawing/2014/main" val="1959228014"/>
                    </a:ext>
                  </a:extLst>
                </a:gridCol>
                <a:gridCol w="2195420">
                  <a:extLst>
                    <a:ext uri="{9D8B030D-6E8A-4147-A177-3AD203B41FA5}">
                      <a16:colId xmlns:a16="http://schemas.microsoft.com/office/drawing/2014/main" val="605212463"/>
                    </a:ext>
                  </a:extLst>
                </a:gridCol>
              </a:tblGrid>
              <a:tr h="286845">
                <a:tc gridSpan="2">
                  <a:txBody>
                    <a:bodyPr/>
                    <a:lstStyle/>
                    <a:p>
                      <a:pPr lvl="0" algn="ctr" rtl="0" fontAlgn="ctr"/>
                      <a:r>
                        <a:rPr lang="es-MX" sz="1200" b="1" i="0" u="none" strike="noStrike" kern="0" baseline="0" dirty="0">
                          <a:solidFill>
                            <a:srgbClr val="FFFFFF"/>
                          </a:solidFill>
                          <a:effectLst>
                            <a:outerShdw dist="38096" dir="2700000">
                              <a:srgbClr val="000000"/>
                            </a:outerShdw>
                          </a:effectLst>
                          <a:latin typeface="Montserrat" pitchFamily="2"/>
                        </a:rPr>
                        <a:t>Elementos TELAS</a:t>
                      </a:r>
                      <a:endParaRPr lang="es-MX" sz="1200" kern="0" dirty="0">
                        <a:solidFill>
                          <a:srgbClr val="000000"/>
                        </a:solidFill>
                        <a:latin typeface="Montserrat"/>
                      </a:endParaRPr>
                    </a:p>
                  </a:txBody>
                  <a:tcPr marL="9528" marR="9528" marT="9528" marB="0" anchor="ctr">
                    <a:lnL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62113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8913172"/>
                  </a:ext>
                </a:extLst>
              </a:tr>
              <a:tr h="286845">
                <a:tc>
                  <a:txBody>
                    <a:bodyPr/>
                    <a:lstStyle/>
                    <a:p>
                      <a:pPr lvl="0" algn="l" rtl="0" fontAlgn="ctr"/>
                      <a:r>
                        <a:rPr lang="es-MX" sz="1200" b="1" kern="0" dirty="0">
                          <a:solidFill>
                            <a:srgbClr val="000000"/>
                          </a:solidFill>
                          <a:latin typeface="Montserrat"/>
                        </a:rPr>
                        <a:t>Técnica </a:t>
                      </a:r>
                      <a:r>
                        <a:rPr lang="es-MX" sz="900" b="1" kern="0" dirty="0">
                          <a:solidFill>
                            <a:srgbClr val="000000"/>
                          </a:solidFill>
                          <a:latin typeface="Montserrat"/>
                        </a:rPr>
                        <a:t>(Proyecto Ejecutivo)</a:t>
                      </a:r>
                      <a:endParaRPr lang="es-MX" sz="1200" b="1" kern="0" dirty="0">
                        <a:solidFill>
                          <a:srgbClr val="000000"/>
                        </a:solidFill>
                        <a:latin typeface="Montserrat"/>
                      </a:endParaRPr>
                    </a:p>
                  </a:txBody>
                  <a:tcPr marL="9528" marR="9528" marT="9528" marB="0" anchor="ctr">
                    <a:lnL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fontAlgn="b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s-MX" sz="900" b="0" i="0" u="none" strike="noStrike" dirty="0">
                          <a:solidFill>
                            <a:srgbClr val="000000"/>
                          </a:solidFill>
                          <a:latin typeface="Montserrat"/>
                        </a:rPr>
                        <a:t>Disponible</a:t>
                      </a:r>
                    </a:p>
                  </a:txBody>
                  <a:tcPr marL="9528" marR="9528" marT="9528" marB="0" anchor="ctr">
                    <a:lnL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7823944"/>
                  </a:ext>
                </a:extLst>
              </a:tr>
              <a:tr h="286845">
                <a:tc>
                  <a:txBody>
                    <a:bodyPr/>
                    <a:lstStyle/>
                    <a:p>
                      <a:pPr lvl="0" algn="l" rtl="0" fontAlgn="ctr"/>
                      <a:r>
                        <a:rPr lang="es-MX" sz="1200" b="1" kern="0" dirty="0">
                          <a:solidFill>
                            <a:srgbClr val="000000"/>
                          </a:solidFill>
                          <a:latin typeface="Montserrat"/>
                        </a:rPr>
                        <a:t>Económica </a:t>
                      </a:r>
                      <a:r>
                        <a:rPr lang="es-MX" sz="900" b="1" kern="0" dirty="0">
                          <a:solidFill>
                            <a:srgbClr val="000000"/>
                          </a:solidFill>
                          <a:latin typeface="Montserrat"/>
                        </a:rPr>
                        <a:t>(Registro UI-SHCP)</a:t>
                      </a:r>
                      <a:endParaRPr lang="es-MX" sz="1200" b="1" kern="0" dirty="0">
                        <a:solidFill>
                          <a:srgbClr val="000000"/>
                        </a:solidFill>
                        <a:latin typeface="Montserrat"/>
                      </a:endParaRPr>
                    </a:p>
                  </a:txBody>
                  <a:tcPr marL="9528" marR="9528" marT="9528" marB="0" anchor="ctr">
                    <a:lnL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900" b="0" kern="1200" baseline="0" dirty="0">
                          <a:solidFill>
                            <a:schemeClr val="tx1"/>
                          </a:solidFill>
                          <a:latin typeface="Montserrat"/>
                          <a:ea typeface="Calibri" pitchFamily="34"/>
                          <a:cs typeface="Times New Roman" pitchFamily="18"/>
                        </a:rPr>
                        <a:t>Registro No. </a:t>
                      </a:r>
                      <a:r>
                        <a:rPr lang="es-MX" sz="900" dirty="0">
                          <a:latin typeface="Montserrat" pitchFamily="2"/>
                        </a:rPr>
                        <a:t>17096310003 </a:t>
                      </a:r>
                      <a:r>
                        <a:rPr lang="es-MX" sz="900" b="0" kern="1200" baseline="0" dirty="0">
                          <a:solidFill>
                            <a:schemeClr val="tx1"/>
                          </a:solidFill>
                          <a:latin typeface="Montserrat"/>
                          <a:ea typeface="Calibri" pitchFamily="34"/>
                          <a:cs typeface="Times New Roman" pitchFamily="18"/>
                        </a:rPr>
                        <a:t>Depurado</a:t>
                      </a:r>
                    </a:p>
                  </a:txBody>
                  <a:tcPr marL="9528" marR="9528" marT="9528" marB="0" anchor="ctr">
                    <a:lnL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6069442"/>
                  </a:ext>
                </a:extLst>
              </a:tr>
              <a:tr h="286845">
                <a:tc>
                  <a:txBody>
                    <a:bodyPr/>
                    <a:lstStyle/>
                    <a:p>
                      <a:pPr lvl="0" algn="l" rtl="0" fontAlgn="ctr"/>
                      <a:r>
                        <a:rPr lang="es-MX" sz="1200" b="1" kern="0" dirty="0">
                          <a:solidFill>
                            <a:srgbClr val="000000"/>
                          </a:solidFill>
                          <a:latin typeface="Montserrat"/>
                        </a:rPr>
                        <a:t>Legal </a:t>
                      </a:r>
                      <a:r>
                        <a:rPr lang="es-MX" sz="900" b="1" kern="0" dirty="0">
                          <a:solidFill>
                            <a:srgbClr val="000000"/>
                          </a:solidFill>
                          <a:latin typeface="Montserrat"/>
                        </a:rPr>
                        <a:t>(Derecho de Vía)</a:t>
                      </a:r>
                      <a:endParaRPr lang="es-MX" sz="1200" b="1" kern="0" dirty="0">
                        <a:solidFill>
                          <a:srgbClr val="000000"/>
                        </a:solidFill>
                        <a:latin typeface="Montserrat"/>
                      </a:endParaRPr>
                    </a:p>
                  </a:txBody>
                  <a:tcPr marL="9528" marR="9528" marT="9528" marB="0" anchor="ctr">
                    <a:lnL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fontAlgn="b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s-MX" sz="900" b="0" i="0" u="none" strike="noStrike" dirty="0">
                          <a:solidFill>
                            <a:srgbClr val="000000"/>
                          </a:solidFill>
                          <a:latin typeface="Montserrat"/>
                        </a:rPr>
                        <a:t>Disponible</a:t>
                      </a:r>
                    </a:p>
                  </a:txBody>
                  <a:tcPr marL="9528" marR="9528" marT="9528" marB="0" anchor="ctr">
                    <a:lnL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1456568"/>
                  </a:ext>
                </a:extLst>
              </a:tr>
              <a:tr h="286845">
                <a:tc>
                  <a:txBody>
                    <a:bodyPr/>
                    <a:lstStyle/>
                    <a:p>
                      <a:pPr lvl="0" algn="l" rtl="0" fontAlgn="ctr"/>
                      <a:r>
                        <a:rPr lang="es-MX" sz="1200" b="1" kern="0" dirty="0">
                          <a:solidFill>
                            <a:srgbClr val="000000"/>
                          </a:solidFill>
                          <a:latin typeface="Montserrat"/>
                        </a:rPr>
                        <a:t>Ambiental</a:t>
                      </a:r>
                    </a:p>
                  </a:txBody>
                  <a:tcPr marL="9528" marR="9528" marT="9528" marB="0" anchor="ctr">
                    <a:lnL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fontAlgn="b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s-MX" sz="900" b="0" i="0" u="none" strike="noStrike" dirty="0">
                          <a:solidFill>
                            <a:srgbClr val="000000"/>
                          </a:solidFill>
                          <a:latin typeface="Montserrat"/>
                        </a:rPr>
                        <a:t>Disponible</a:t>
                      </a:r>
                    </a:p>
                  </a:txBody>
                  <a:tcPr marL="9528" marR="9528" marT="9528" marB="0" anchor="ctr">
                    <a:lnL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8540908"/>
                  </a:ext>
                </a:extLst>
              </a:tr>
              <a:tr h="286845">
                <a:tc>
                  <a:txBody>
                    <a:bodyPr/>
                    <a:lstStyle/>
                    <a:p>
                      <a:pPr lvl="0" algn="l" rtl="0" fontAlgn="ctr"/>
                      <a:r>
                        <a:rPr lang="es-MX" sz="1200" b="1" kern="0" dirty="0">
                          <a:solidFill>
                            <a:srgbClr val="000000"/>
                          </a:solidFill>
                          <a:latin typeface="Montserrat"/>
                        </a:rPr>
                        <a:t>Social</a:t>
                      </a:r>
                    </a:p>
                  </a:txBody>
                  <a:tcPr marL="9528" marR="9528" marT="9528" marB="0" anchor="ctr">
                    <a:lnL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fontAlgn="b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s-MX" sz="900" b="0" dirty="0">
                          <a:solidFill>
                            <a:schemeClr val="tx1"/>
                          </a:solidFill>
                          <a:latin typeface="Montserrat"/>
                          <a:ea typeface="Calibri" pitchFamily="34"/>
                          <a:cs typeface="Times New Roman" pitchFamily="18"/>
                        </a:rPr>
                        <a:t>Sin problemática social</a:t>
                      </a:r>
                    </a:p>
                  </a:txBody>
                  <a:tcPr marL="9528" marR="9528" marT="9528" marB="0" anchor="ctr">
                    <a:lnL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1795010"/>
                  </a:ext>
                </a:extLst>
              </a:tr>
            </a:tbl>
          </a:graphicData>
        </a:graphic>
      </p:graphicFrame>
      <p:sp>
        <p:nvSpPr>
          <p:cNvPr id="41" name="Título 1">
            <a:extLst>
              <a:ext uri="{FF2B5EF4-FFF2-40B4-BE49-F238E27FC236}">
                <a16:creationId xmlns:a16="http://schemas.microsoft.com/office/drawing/2014/main" id="{315196B8-61B4-D9BD-0D13-FE7BFC3FE0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622" y="104979"/>
            <a:ext cx="9174496" cy="376130"/>
          </a:xfrm>
        </p:spPr>
        <p:txBody>
          <a:bodyPr/>
          <a:lstStyle/>
          <a:p>
            <a:pPr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es-MX" sz="2000" dirty="0"/>
              <a:t>Paso Superior Vehicular Caleras de Ameche  </a:t>
            </a:r>
            <a:br>
              <a:rPr lang="es-MX" sz="2000" dirty="0"/>
            </a:br>
            <a:endParaRPr lang="es-MX" sz="2000" dirty="0"/>
          </a:p>
        </p:txBody>
      </p:sp>
      <p:grpSp>
        <p:nvGrpSpPr>
          <p:cNvPr id="13" name="Grupo 12">
            <a:extLst>
              <a:ext uri="{FF2B5EF4-FFF2-40B4-BE49-F238E27FC236}">
                <a16:creationId xmlns:a16="http://schemas.microsoft.com/office/drawing/2014/main" id="{9CED4746-BC52-EB3E-F97F-C4F801B7D09E}"/>
              </a:ext>
            </a:extLst>
          </p:cNvPr>
          <p:cNvGrpSpPr/>
          <p:nvPr/>
        </p:nvGrpSpPr>
        <p:grpSpPr>
          <a:xfrm>
            <a:off x="6585977" y="818305"/>
            <a:ext cx="5267401" cy="3596952"/>
            <a:chOff x="12460742" y="862755"/>
            <a:chExt cx="5267401" cy="3596952"/>
          </a:xfrm>
        </p:grpSpPr>
        <p:pic>
          <p:nvPicPr>
            <p:cNvPr id="4" name="Imagen 3">
              <a:extLst>
                <a:ext uri="{FF2B5EF4-FFF2-40B4-BE49-F238E27FC236}">
                  <a16:creationId xmlns:a16="http://schemas.microsoft.com/office/drawing/2014/main" id="{C758397E-9B4D-B8DB-363D-E902556673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460742" y="862755"/>
              <a:ext cx="5267401" cy="359695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grpSp>
          <p:nvGrpSpPr>
            <p:cNvPr id="15" name="Grupo 14">
              <a:extLst>
                <a:ext uri="{FF2B5EF4-FFF2-40B4-BE49-F238E27FC236}">
                  <a16:creationId xmlns:a16="http://schemas.microsoft.com/office/drawing/2014/main" id="{510057EE-93FE-D1D2-1F1C-181DED64B1DE}"/>
                </a:ext>
              </a:extLst>
            </p:cNvPr>
            <p:cNvGrpSpPr/>
            <p:nvPr/>
          </p:nvGrpSpPr>
          <p:grpSpPr>
            <a:xfrm>
              <a:off x="12524168" y="3947840"/>
              <a:ext cx="889621" cy="439030"/>
              <a:chOff x="6694985" y="3881138"/>
              <a:chExt cx="889621" cy="439030"/>
            </a:xfrm>
          </p:grpSpPr>
          <p:sp>
            <p:nvSpPr>
              <p:cNvPr id="153" name="Rectángulo 152">
                <a:extLst>
                  <a:ext uri="{FF2B5EF4-FFF2-40B4-BE49-F238E27FC236}">
                    <a16:creationId xmlns:a16="http://schemas.microsoft.com/office/drawing/2014/main" id="{87198C33-B330-78D9-81DF-987F89CBEA9F}"/>
                  </a:ext>
                </a:extLst>
              </p:cNvPr>
              <p:cNvSpPr/>
              <p:nvPr/>
            </p:nvSpPr>
            <p:spPr>
              <a:xfrm>
                <a:off x="6694985" y="3881138"/>
                <a:ext cx="889621" cy="43903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MX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154" name="Grupo 153">
                <a:extLst>
                  <a:ext uri="{FF2B5EF4-FFF2-40B4-BE49-F238E27FC236}">
                    <a16:creationId xmlns:a16="http://schemas.microsoft.com/office/drawing/2014/main" id="{F5432F06-16D3-B84B-DE58-A85137433D3A}"/>
                  </a:ext>
                </a:extLst>
              </p:cNvPr>
              <p:cNvGrpSpPr/>
              <p:nvPr/>
            </p:nvGrpSpPr>
            <p:grpSpPr>
              <a:xfrm>
                <a:off x="6726561" y="3892640"/>
                <a:ext cx="828247" cy="402302"/>
                <a:chOff x="29773" y="9767"/>
                <a:chExt cx="780948" cy="341630"/>
              </a:xfrm>
            </p:grpSpPr>
            <p:sp>
              <p:nvSpPr>
                <p:cNvPr id="155" name="Rectángulo 154">
                  <a:extLst>
                    <a:ext uri="{FF2B5EF4-FFF2-40B4-BE49-F238E27FC236}">
                      <a16:creationId xmlns:a16="http://schemas.microsoft.com/office/drawing/2014/main" id="{499F7D5E-FE07-B6EA-0A76-1D79BBA57C05}"/>
                    </a:ext>
                  </a:extLst>
                </p:cNvPr>
                <p:cNvSpPr/>
                <p:nvPr/>
              </p:nvSpPr>
              <p:spPr>
                <a:xfrm>
                  <a:off x="29773" y="9767"/>
                  <a:ext cx="780948" cy="65504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s-MX" sz="5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Montserrat" panose="00000500000000000000" pitchFamily="2" charset="0"/>
                      <a:ea typeface="+mn-ea"/>
                      <a:cs typeface="+mn-cs"/>
                    </a:rPr>
                    <a:t>SIMBOLOGIA</a:t>
                  </a:r>
                </a:p>
              </p:txBody>
            </p:sp>
            <p:sp>
              <p:nvSpPr>
                <p:cNvPr id="156" name="Rectángulo redondeado 155">
                  <a:extLst>
                    <a:ext uri="{FF2B5EF4-FFF2-40B4-BE49-F238E27FC236}">
                      <a16:creationId xmlns:a16="http://schemas.microsoft.com/office/drawing/2014/main" id="{30F25221-6C5C-8E68-16C6-2EB70DFD7177}"/>
                    </a:ext>
                  </a:extLst>
                </p:cNvPr>
                <p:cNvSpPr/>
                <p:nvPr/>
              </p:nvSpPr>
              <p:spPr>
                <a:xfrm>
                  <a:off x="29773" y="75271"/>
                  <a:ext cx="780948" cy="276126"/>
                </a:xfrm>
                <a:prstGeom prst="roundRect">
                  <a:avLst>
                    <a:gd name="adj" fmla="val 4287"/>
                  </a:avLst>
                </a:prstGeom>
                <a:solidFill>
                  <a:schemeClr val="bg1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s-MX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57" name="Elipse 156">
                  <a:extLst>
                    <a:ext uri="{FF2B5EF4-FFF2-40B4-BE49-F238E27FC236}">
                      <a16:creationId xmlns:a16="http://schemas.microsoft.com/office/drawing/2014/main" id="{322A43AA-6A70-8A96-0143-EE4CB924DC14}"/>
                    </a:ext>
                  </a:extLst>
                </p:cNvPr>
                <p:cNvSpPr/>
                <p:nvPr/>
              </p:nvSpPr>
              <p:spPr>
                <a:xfrm>
                  <a:off x="110712" y="91518"/>
                  <a:ext cx="51618" cy="42607"/>
                </a:xfrm>
                <a:prstGeom prst="ellipse">
                  <a:avLst/>
                </a:prstGeom>
                <a:solidFill>
                  <a:schemeClr val="bg1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s-MX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58" name="Rectángulo 157">
                  <a:extLst>
                    <a:ext uri="{FF2B5EF4-FFF2-40B4-BE49-F238E27FC236}">
                      <a16:creationId xmlns:a16="http://schemas.microsoft.com/office/drawing/2014/main" id="{94F4BF02-7A23-31B7-EE23-3E0330A4F697}"/>
                    </a:ext>
                  </a:extLst>
                </p:cNvPr>
                <p:cNvSpPr/>
                <p:nvPr/>
              </p:nvSpPr>
              <p:spPr>
                <a:xfrm>
                  <a:off x="48600" y="160062"/>
                  <a:ext cx="162697" cy="42607"/>
                </a:xfrm>
                <a:prstGeom prst="rect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s-MX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59" name="Rectángulo 158">
                  <a:extLst>
                    <a:ext uri="{FF2B5EF4-FFF2-40B4-BE49-F238E27FC236}">
                      <a16:creationId xmlns:a16="http://schemas.microsoft.com/office/drawing/2014/main" id="{21281454-AE61-7530-9ACC-8438808205F6}"/>
                    </a:ext>
                  </a:extLst>
                </p:cNvPr>
                <p:cNvSpPr/>
                <p:nvPr/>
              </p:nvSpPr>
              <p:spPr>
                <a:xfrm>
                  <a:off x="48600" y="227762"/>
                  <a:ext cx="162697" cy="42607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s-MX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60" name="Rectángulo 159">
                  <a:extLst>
                    <a:ext uri="{FF2B5EF4-FFF2-40B4-BE49-F238E27FC236}">
                      <a16:creationId xmlns:a16="http://schemas.microsoft.com/office/drawing/2014/main" id="{B6D7F47E-2137-7D4A-F09D-0CCC43001F4C}"/>
                    </a:ext>
                  </a:extLst>
                </p:cNvPr>
                <p:cNvSpPr/>
                <p:nvPr/>
              </p:nvSpPr>
              <p:spPr>
                <a:xfrm>
                  <a:off x="48600" y="300338"/>
                  <a:ext cx="162697" cy="42607"/>
                </a:xfrm>
                <a:prstGeom prst="rect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s-MX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61" name="Rectángulo 160">
                  <a:extLst>
                    <a:ext uri="{FF2B5EF4-FFF2-40B4-BE49-F238E27FC236}">
                      <a16:creationId xmlns:a16="http://schemas.microsoft.com/office/drawing/2014/main" id="{75029B17-37F3-EE6F-EECE-66A2A2D3BD9A}"/>
                    </a:ext>
                  </a:extLst>
                </p:cNvPr>
                <p:cNvSpPr/>
                <p:nvPr/>
              </p:nvSpPr>
              <p:spPr>
                <a:xfrm>
                  <a:off x="212315" y="80912"/>
                  <a:ext cx="438414" cy="65504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s-MX" sz="3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Montserrat" panose="00000500000000000000" pitchFamily="2" charset="0"/>
                      <a:ea typeface="+mn-ea"/>
                      <a:cs typeface="+mn-cs"/>
                    </a:rPr>
                    <a:t>POBLACIÓN</a:t>
                  </a:r>
                </a:p>
              </p:txBody>
            </p:sp>
            <p:sp>
              <p:nvSpPr>
                <p:cNvPr id="162" name="Rectángulo 161">
                  <a:extLst>
                    <a:ext uri="{FF2B5EF4-FFF2-40B4-BE49-F238E27FC236}">
                      <a16:creationId xmlns:a16="http://schemas.microsoft.com/office/drawing/2014/main" id="{703EB645-0936-7127-06E0-27CD8C4AFB1C}"/>
                    </a:ext>
                  </a:extLst>
                </p:cNvPr>
                <p:cNvSpPr/>
                <p:nvPr/>
              </p:nvSpPr>
              <p:spPr>
                <a:xfrm>
                  <a:off x="210354" y="152410"/>
                  <a:ext cx="563676" cy="5645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s-MX" sz="3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Montserrat" panose="00000500000000000000" pitchFamily="2" charset="0"/>
                      <a:ea typeface="+mn-ea"/>
                      <a:cs typeface="+mn-cs"/>
                    </a:rPr>
                    <a:t>MODERNIZADO</a:t>
                  </a:r>
                </a:p>
              </p:txBody>
            </p:sp>
            <p:sp>
              <p:nvSpPr>
                <p:cNvPr id="163" name="Rectángulo 162">
                  <a:extLst>
                    <a:ext uri="{FF2B5EF4-FFF2-40B4-BE49-F238E27FC236}">
                      <a16:creationId xmlns:a16="http://schemas.microsoft.com/office/drawing/2014/main" id="{A9930148-9E82-C281-BBC1-07C48273F849}"/>
                    </a:ext>
                  </a:extLst>
                </p:cNvPr>
                <p:cNvSpPr/>
                <p:nvPr/>
              </p:nvSpPr>
              <p:spPr>
                <a:xfrm>
                  <a:off x="211385" y="218561"/>
                  <a:ext cx="563676" cy="5645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s-MX" sz="300" b="1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Montserrat" panose="00000500000000000000" pitchFamily="2" charset="0"/>
                      <a:ea typeface="+mn-ea"/>
                      <a:cs typeface="+mn-cs"/>
                    </a:rPr>
                    <a:t>EN PROCESO</a:t>
                  </a:r>
                </a:p>
              </p:txBody>
            </p:sp>
            <p:sp>
              <p:nvSpPr>
                <p:cNvPr id="164" name="Rectángulo 163">
                  <a:extLst>
                    <a:ext uri="{FF2B5EF4-FFF2-40B4-BE49-F238E27FC236}">
                      <a16:creationId xmlns:a16="http://schemas.microsoft.com/office/drawing/2014/main" id="{9C41E441-BA7E-C7BF-6BF6-CA1096309BB5}"/>
                    </a:ext>
                  </a:extLst>
                </p:cNvPr>
                <p:cNvSpPr/>
                <p:nvPr/>
              </p:nvSpPr>
              <p:spPr>
                <a:xfrm>
                  <a:off x="211298" y="288842"/>
                  <a:ext cx="599423" cy="5645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s-MX" sz="300" b="1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Montserrat" panose="00000500000000000000" pitchFamily="2" charset="0"/>
                      <a:ea typeface="+mn-ea"/>
                      <a:cs typeface="+mn-cs"/>
                    </a:rPr>
                    <a:t>POR MODERNIZAR</a:t>
                  </a:r>
                </a:p>
              </p:txBody>
            </p:sp>
          </p:grpSp>
        </p:grpSp>
        <p:sp>
          <p:nvSpPr>
            <p:cNvPr id="17" name="Elipse 16">
              <a:extLst>
                <a:ext uri="{FF2B5EF4-FFF2-40B4-BE49-F238E27FC236}">
                  <a16:creationId xmlns:a16="http://schemas.microsoft.com/office/drawing/2014/main" id="{CCFB6916-DDCD-028B-A1AD-A7F5730E111E}"/>
                </a:ext>
              </a:extLst>
            </p:cNvPr>
            <p:cNvSpPr/>
            <p:nvPr/>
          </p:nvSpPr>
          <p:spPr>
            <a:xfrm>
              <a:off x="16150013" y="2142996"/>
              <a:ext cx="142240" cy="1346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MX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CuadroTexto 8">
              <a:extLst>
                <a:ext uri="{FF2B5EF4-FFF2-40B4-BE49-F238E27FC236}">
                  <a16:creationId xmlns:a16="http://schemas.microsoft.com/office/drawing/2014/main" id="{F51053F2-76B0-F068-CD52-6B1E36854923}"/>
                </a:ext>
              </a:extLst>
            </p:cNvPr>
            <p:cNvSpPr txBox="1"/>
            <p:nvPr/>
          </p:nvSpPr>
          <p:spPr>
            <a:xfrm>
              <a:off x="15187915" y="2171785"/>
              <a:ext cx="658416" cy="1846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MX" sz="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ontserrat" panose="00000500000000000000" pitchFamily="2" charset="0"/>
                  <a:ea typeface="+mn-ea"/>
                  <a:cs typeface="+mn-cs"/>
                </a:rPr>
                <a:t>El Castillo</a:t>
              </a:r>
            </a:p>
          </p:txBody>
        </p:sp>
        <p:sp>
          <p:nvSpPr>
            <p:cNvPr id="5" name="Elipse 4">
              <a:extLst>
                <a:ext uri="{FF2B5EF4-FFF2-40B4-BE49-F238E27FC236}">
                  <a16:creationId xmlns:a16="http://schemas.microsoft.com/office/drawing/2014/main" id="{C088EBA5-4298-37E6-7565-12E6B9D2DBE4}"/>
                </a:ext>
              </a:extLst>
            </p:cNvPr>
            <p:cNvSpPr/>
            <p:nvPr/>
          </p:nvSpPr>
          <p:spPr>
            <a:xfrm>
              <a:off x="12935396" y="2922653"/>
              <a:ext cx="410776" cy="408373"/>
            </a:xfrm>
            <a:prstGeom prst="ellipse">
              <a:avLst/>
            </a:prstGeom>
            <a:noFill/>
            <a:ln w="508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MX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" name="Flecha: a la derecha 5">
              <a:extLst>
                <a:ext uri="{FF2B5EF4-FFF2-40B4-BE49-F238E27FC236}">
                  <a16:creationId xmlns:a16="http://schemas.microsoft.com/office/drawing/2014/main" id="{5B63EDFA-1ED8-6326-908F-69138B585A7F}"/>
                </a:ext>
              </a:extLst>
            </p:cNvPr>
            <p:cNvSpPr/>
            <p:nvPr/>
          </p:nvSpPr>
          <p:spPr>
            <a:xfrm>
              <a:off x="17197578" y="2456341"/>
              <a:ext cx="406841" cy="160440"/>
            </a:xfrm>
            <a:prstGeom prst="rightArrow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MX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CuadroTexto 10">
              <a:extLst>
                <a:ext uri="{FF2B5EF4-FFF2-40B4-BE49-F238E27FC236}">
                  <a16:creationId xmlns:a16="http://schemas.microsoft.com/office/drawing/2014/main" id="{1E4D52C4-AC07-20DB-30BC-257D8267A3AA}"/>
                </a:ext>
              </a:extLst>
            </p:cNvPr>
            <p:cNvSpPr txBox="1"/>
            <p:nvPr/>
          </p:nvSpPr>
          <p:spPr>
            <a:xfrm>
              <a:off x="16962143" y="2737987"/>
              <a:ext cx="658416" cy="1846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MX" sz="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ontserrat" panose="00000500000000000000" pitchFamily="2" charset="0"/>
                  <a:ea typeface="+mn-ea"/>
                  <a:cs typeface="+mn-cs"/>
                </a:rPr>
                <a:t>Querétaro</a:t>
              </a:r>
            </a:p>
          </p:txBody>
        </p:sp>
        <p:sp>
          <p:nvSpPr>
            <p:cNvPr id="8" name="Flecha: a la derecha 7">
              <a:extLst>
                <a:ext uri="{FF2B5EF4-FFF2-40B4-BE49-F238E27FC236}">
                  <a16:creationId xmlns:a16="http://schemas.microsoft.com/office/drawing/2014/main" id="{819228A3-E823-298B-E399-1D4FEFCF2839}"/>
                </a:ext>
              </a:extLst>
            </p:cNvPr>
            <p:cNvSpPr/>
            <p:nvPr/>
          </p:nvSpPr>
          <p:spPr>
            <a:xfrm rot="10399564">
              <a:off x="13795516" y="2796820"/>
              <a:ext cx="406841" cy="160440"/>
            </a:xfrm>
            <a:prstGeom prst="rightArrow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MX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CuadroTexto 9">
              <a:extLst>
                <a:ext uri="{FF2B5EF4-FFF2-40B4-BE49-F238E27FC236}">
                  <a16:creationId xmlns:a16="http://schemas.microsoft.com/office/drawing/2014/main" id="{E83B9F45-5108-120E-15CC-6D6793817CBB}"/>
                </a:ext>
              </a:extLst>
            </p:cNvPr>
            <p:cNvSpPr txBox="1"/>
            <p:nvPr/>
          </p:nvSpPr>
          <p:spPr>
            <a:xfrm rot="21270631">
              <a:off x="13794895" y="3216930"/>
              <a:ext cx="658416" cy="1846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MX" sz="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ontserrat" panose="00000500000000000000" pitchFamily="2" charset="0"/>
                  <a:ea typeface="+mn-ea"/>
                  <a:cs typeface="+mn-cs"/>
                </a:rPr>
                <a:t>Celaya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4795537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TemaComunicaciones 2021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2374</TotalTime>
  <Words>181</Words>
  <Application>Microsoft Office PowerPoint</Application>
  <PresentationFormat>Panorámica</PresentationFormat>
  <Paragraphs>56</Paragraphs>
  <Slides>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1</vt:i4>
      </vt:variant>
    </vt:vector>
  </HeadingPairs>
  <TitlesOfParts>
    <vt:vector size="7" baseType="lpstr">
      <vt:lpstr>Montserrat</vt:lpstr>
      <vt:lpstr>Montserrat SemiBold</vt:lpstr>
      <vt:lpstr>Arial</vt:lpstr>
      <vt:lpstr>Calibri</vt:lpstr>
      <vt:lpstr>Tema de Office</vt:lpstr>
      <vt:lpstr>1_TemaComunicaciones 2021</vt:lpstr>
      <vt:lpstr>Paso Superior Vehicular Caleras de Ameche 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Microsoft Office User</dc:creator>
  <cp:lastModifiedBy>Cornelio Isaac Ramirez Cabildo</cp:lastModifiedBy>
  <cp:revision>128</cp:revision>
  <dcterms:created xsi:type="dcterms:W3CDTF">2018-12-04T03:27:02Z</dcterms:created>
  <dcterms:modified xsi:type="dcterms:W3CDTF">2023-05-23T18:31:50Z</dcterms:modified>
</cp:coreProperties>
</file>